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68" r:id="rId3"/>
    <p:sldId id="257" r:id="rId4"/>
    <p:sldId id="258" r:id="rId5"/>
    <p:sldId id="259" r:id="rId6"/>
    <p:sldId id="262" r:id="rId7"/>
    <p:sldId id="273" r:id="rId8"/>
    <p:sldId id="263" r:id="rId9"/>
    <p:sldId id="276" r:id="rId10"/>
    <p:sldId id="265" r:id="rId11"/>
    <p:sldId id="266" r:id="rId12"/>
    <p:sldId id="269" r:id="rId13"/>
    <p:sldId id="267" r:id="rId14"/>
    <p:sldId id="272" r:id="rId15"/>
    <p:sldId id="274" r:id="rId16"/>
    <p:sldId id="271" r:id="rId17"/>
    <p:sldId id="260" r:id="rId1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6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368E7-1231-4773-9916-D61DA2371A8B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4266A-7614-46C6-9B73-7A450459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5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4266A-7614-46C6-9B73-7A450459CF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3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4266A-7614-46C6-9B73-7A450459CF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7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4266A-7614-46C6-9B73-7A450459CF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8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4266A-7614-46C6-9B73-7A450459CF1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1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59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6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1321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6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4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2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7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9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9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2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4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0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6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4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404B12-AB9F-4553-A9F6-ECCCEE2F9E25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6078CE-8F6D-4AF6-9BA8-887386FA9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40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889062"/>
            <a:ext cx="4308475" cy="5300663"/>
          </a:xfrm>
        </p:spPr>
      </p:pic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266267" y="414867"/>
            <a:ext cx="6925733" cy="54440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Контрольно-счетной палаты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«Северодвинск»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 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51694"/>
              </p:ext>
            </p:extLst>
          </p:nvPr>
        </p:nvGraphicFramePr>
        <p:xfrm>
          <a:off x="308472" y="198305"/>
          <a:ext cx="11541396" cy="4234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942"/>
                <a:gridCol w="11188454"/>
              </a:tblGrid>
              <a:tr h="116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6" marR="390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выделения и использования субсидий на финансовое обеспечение муниципального задания на оказание муниципальных услуг и субсидий на иные цели за 2016 год и текущий период 2017 года муниципальному бюджетному учреждению дополнительного образования «Детская школа искусств № 34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6" marR="39016" marT="0" marB="0">
                    <a:noFill/>
                  </a:tcPr>
                </a:tc>
              </a:tr>
              <a:tr h="1349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6" marR="390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выделения и использования субсидий на финансовое обеспечение муниципального задания на оказание муниципальных услуг и субсидий на иные цели за 2016 год и текущий период 2017 года муниципальному бюджетному образовательному учреждению дополнительного образования детей «Детско-юношеская спортивная школа № 2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6" marR="39016" marT="0" marB="0">
                    <a:noFill/>
                  </a:tcPr>
                </a:tc>
              </a:tr>
              <a:tr h="1665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6" marR="390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целевого использования субсидий, выделенных из местного бюджета некоммерческим организациям в рамках реализации мероприятий муниципальной программы «Содействие развитию институтов гражданского общества, и поддержка социально-ориентированных некоммерческих организаций в муниципальном образовании «Северодвинск» на 2016-2021 годы» за 2016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6" marR="39016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73821" y="5002104"/>
            <a:ext cx="951623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Информационная и организационная деятельность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мероприятиях, направленных на противодействие коррупции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Финансовое, материальное и кадровое обеспечение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58577"/>
              </p:ext>
            </p:extLst>
          </p:nvPr>
        </p:nvGraphicFramePr>
        <p:xfrm>
          <a:off x="461638" y="1580225"/>
          <a:ext cx="11231252" cy="51436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37643"/>
                <a:gridCol w="793609"/>
              </a:tblGrid>
              <a:tr h="6816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контрольных и экспертно-аналитических мероприятий всего,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208"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контрольных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</a:p>
                    <a:p>
                      <a:pPr indent="252095"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761"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экспертно-аналитических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</a:p>
                    <a:p>
                      <a:pPr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исключением экспертиз проектов законодательных и иных нормативных правовых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638"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экспертиз проектов законодательных и иных нормативных правовых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3929"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проведенных контрольных и экспертно-аналитических мероприятий, всего, </a:t>
                      </a:r>
                    </a:p>
                    <a:p>
                      <a:pPr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208"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объектов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контрольных мероприятий</a:t>
                      </a:r>
                    </a:p>
                    <a:p>
                      <a:pPr indent="252095"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208"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объектов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экспертно-аналитических мероприятий</a:t>
                      </a:r>
                    </a:p>
                    <a:p>
                      <a:pPr indent="254000"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3814"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контрольных и экспертно-аналитических мероприятий по поручениям, предложениям, запросам и обращениям всего,</a:t>
                      </a:r>
                    </a:p>
                    <a:p>
                      <a:pPr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 основании: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208"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поручений 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представительного органа муниципального образования</a:t>
                      </a:r>
                    </a:p>
                    <a:p>
                      <a:pPr indent="252095" algn="just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14" marR="631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4205" y="420583"/>
            <a:ext cx="1150421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СВОДНЫЕ ПОКАЗАТЕЛИ, ХАРАКТЕРИЗУЮЩИЕ ЭКСПЕРТНО-АНАЛИТИЧЕСКУЮ И КОНТРОЛЬНУЮ ДЕЯТЕЛЬНОСТЬ КОНТРОЛЬНО-СЧЕТНОЙ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ПАЛАТЫ МУНИЦИПАЛЬНОГО ОБРАЗОВАНИЯ «СЕВЕРОДВИНСК» В 2017 ГОДУ: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41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983025"/>
              </p:ext>
            </p:extLst>
          </p:nvPr>
        </p:nvGraphicFramePr>
        <p:xfrm>
          <a:off x="563122" y="1516150"/>
          <a:ext cx="10938510" cy="51520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155265"/>
                <a:gridCol w="3783245"/>
              </a:tblGrid>
              <a:tr h="1000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Контрольные мероприятия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7" marR="607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охваченных проверками бюджетных средств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руб.)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7" marR="607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2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проверка отчета об исполнении местного бюджета за 2016 год (расходы местного бюджета)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камеральные проверки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выездная проверка Управления культуры и общественных связей Администрации Северодвинска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7" marR="6076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6 242 511,9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5 869 279,7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373 232,2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7" marR="607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6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Проверки муниципальных учреждений и предприятий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7" marR="607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131 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67" marR="607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72783" y="156735"/>
            <a:ext cx="1114339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ПРОВЕРЕННЫХ СРЕДСТВ МЕСТНОГО БЮДЖЕТА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ХОДЕ КОНТРОЛЬНЫХ МЕРОПРИЯТИЙ</a:t>
            </a:r>
            <a:endParaRPr kumimoji="0" lang="en-US" sz="20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35" y="987732"/>
            <a:ext cx="115676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отчетном периоде проведено и завершено 15 контрольных мероприятий в форме камеральных, выездных проверок, которыми были охвачены 19 объектов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6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75768"/>
              </p:ext>
            </p:extLst>
          </p:nvPr>
        </p:nvGraphicFramePr>
        <p:xfrm>
          <a:off x="274320" y="1360170"/>
          <a:ext cx="11752327" cy="49606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68576"/>
                <a:gridCol w="968574"/>
                <a:gridCol w="4415177"/>
              </a:tblGrid>
              <a:tr h="593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нарушения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800" b="1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арушения при формировании местного бюджета: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13 802,9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84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порядка ведения реестра расходных обязательств</a:t>
                      </a:r>
                      <a:r>
                        <a:rPr lang="ru-RU" sz="1800" b="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spc="-2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 нарушения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1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главным распорядителем бюджетных средств порядка планирования бюджетных ассигнований и методики, устанавливаемой финансовым органом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13 802,9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3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в ходе исполнения местного бюджета: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423,0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7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Несоблюдение обязательности зачисления доходов бюджетов бюджетной системы Российской Федерации и иных поступлений в бюджетную систему Российской Федерации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МУП «Жилищно-коммунальная контора» Северодвинска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7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Расходование казенным учреждением бюджетных средств на цели, не соответствующие утвержденной бюджетной смете </a:t>
                      </a:r>
                    </a:p>
                    <a:p>
                      <a:pPr indent="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культуры и общественных связей Администрации Северодвинска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51560" y="11092"/>
            <a:ext cx="1053846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НАРУШЕНИЯ,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ВЫЯВЛЕННЫЕ В ХОДЕ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КОНТРОЛЬНЫХ МЕРОПРИЯТИЙ В 2017 ГОДУ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123834"/>
              </p:ext>
            </p:extLst>
          </p:nvPr>
        </p:nvGraphicFramePr>
        <p:xfrm>
          <a:off x="548640" y="660499"/>
          <a:ext cx="11275085" cy="48364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80154"/>
                <a:gridCol w="934604"/>
                <a:gridCol w="4260327"/>
              </a:tblGrid>
              <a:tr h="22294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Расходование бюджетными и автономными учреждениями средств субсидии на финансовое обеспечение выполнения государственного (муниципального) задания на цели, не связанные с выполнением государственного (муниципального) задания 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170,3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 «Молодежный центр»;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«Детско-юношеская спортивная школа № 2»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6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Расходование бюджетными и автономными учреждениями средств субсидии на иные цели не в соответствии с целями ее предоставления 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культуры и общественных связей Администрации Северодвинска;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«Детско-юношеская спортивная школа № 2»;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«Детская школа искусств № 34»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57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бюджетных обязательств в размерах, превышающих утвержденные бюджетные ассигнования и (или) лимиты бюджетных обязательств 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</a:t>
                      </a:r>
                      <a:endParaRPr lang="ru-RU" sz="1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культуры и общественных связей Администрации Северодвинска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7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0340" y="217170"/>
            <a:ext cx="733806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УСТРАНЕНИИ НАРУШЕНИЙ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314149"/>
              </p:ext>
            </p:extLst>
          </p:nvPr>
        </p:nvGraphicFramePr>
        <p:xfrm>
          <a:off x="331893" y="1198879"/>
          <a:ext cx="11407140" cy="5096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53713"/>
                <a:gridCol w="1653427"/>
              </a:tblGrid>
              <a:tr h="603779">
                <a:tc>
                  <a:txBody>
                    <a:bodyPr/>
                    <a:lstStyle/>
                    <a:p>
                      <a:pPr marL="241300" indent="-241300"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Устранено выявленных нарушений (млн. руб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.),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0475">
                <a:tc>
                  <a:txBody>
                    <a:bodyPr/>
                    <a:lstStyle/>
                    <a:p>
                      <a:pPr indent="252095"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 возврат средств в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 (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.):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779">
                <a:tc>
                  <a:txBody>
                    <a:bodyPr/>
                    <a:lstStyle/>
                    <a:p>
                      <a:pPr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Направлено представлений всего,</a:t>
                      </a:r>
                    </a:p>
                    <a:p>
                      <a:pPr indent="252095"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31576">
                <a:tc>
                  <a:txBody>
                    <a:bodyPr/>
                    <a:lstStyle/>
                    <a:p>
                      <a:pPr indent="252095"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представлений, выполненных в установленные сроки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03779">
                <a:tc>
                  <a:txBody>
                    <a:bodyPr/>
                    <a:lstStyle/>
                    <a:p>
                      <a:pPr indent="252095"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представлений, сроки выполнения которых не наступили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03779">
                <a:tc>
                  <a:txBody>
                    <a:bodyPr/>
                    <a:lstStyle/>
                    <a:p>
                      <a:pPr indent="252095"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представлений, не выполненных и выполненных не полностью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03779">
                <a:tc>
                  <a:txBody>
                    <a:bodyPr/>
                    <a:lstStyle/>
                    <a:p>
                      <a:pPr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Направлено информационных писем в органы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самоуправления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5595">
                <a:tc>
                  <a:txBody>
                    <a:bodyPr/>
                    <a:lstStyle/>
                    <a:p>
                      <a:pPr algn="l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материалов, направленных в ходе и по результатам проведения контрольных мероприятий в органы прокуратуры и иные правоохранительные органы 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8867" y="1778000"/>
            <a:ext cx="1624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2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0111" y="114599"/>
            <a:ext cx="10698479" cy="4238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АДМИНИСТРАТИВНОЕ ПРОИЗВОДСТВО 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19803"/>
              </p:ext>
            </p:extLst>
          </p:nvPr>
        </p:nvGraphicFramePr>
        <p:xfrm>
          <a:off x="379827" y="889329"/>
          <a:ext cx="11541382" cy="5519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4297"/>
                <a:gridCol w="8338606"/>
                <a:gridCol w="748479"/>
              </a:tblGrid>
              <a:tr h="4447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по делам об административных правонарушениях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     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правонарушение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Нецелевое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бюджетных средств субсидии на финансовое обеспечение                        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муниципального задания на цели, не связанные с выполнением муниципального                       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и субсидий на иные цели, выразившееся в расходовании бюджетных средств на цели,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соответствии с целями их предоставления (статья 15.14 КоАП РФ)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478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Рассмотрено в судах дел об административных правонарушениях: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решение о привлечении к административной ответственности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назначено наказание в виде административного штрафа (общая сумма - 22,3 тыс. рублей)                     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917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Прекращено,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следующим основаниям: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noFill/>
                  </a:tcPr>
                </a:tc>
              </a:tr>
              <a:tr h="172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 соответствии с п.2 ч.1 ст. 24.5 КоАП РФ (в связи с отсутствием состава административного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правонарушения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 соответствии с п.2 ч.1.1 ст. 29.9 КоАП РФ (в связи с освобождением от административной                               ответственности и объявлением устного замечания в соответствии со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статьей 2.9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КоАП РФ (малозначительность))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83" marR="36783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4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01" y="1928158"/>
            <a:ext cx="7069277" cy="4632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670" y="205740"/>
            <a:ext cx="114985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О ДЕЯТЕЛЬНОСТИ КОНТРОЛЬНО-СЧЕТНОЙ ПАЛАТЫ МУНИЦИПАЛЬНОГО ОБРАЗОВАНИЯ «СЕВЕРОДВИНСК»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421" y="1159282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http://sevksp.ru/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2502"/>
            <a:ext cx="11430000" cy="150706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представлению отчета 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Контрольно-счетной палаты муниципального образования «Северодвинск</a:t>
            </a:r>
            <a:r>
              <a:rPr lang="ru-RU" sz="2000" dirty="0">
                <a:solidFill>
                  <a:schemeClr val="bg1"/>
                </a:solidFill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2271641"/>
            <a:ext cx="11109960" cy="43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статьи 19 Федерального закона от 07.02.2011 № 6-ФЗ «Об общих принципах организации и деятельности контрольно-счетных органов субъектов Российской Федерации и муниципальных образований»;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Подпункт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2.7 пункта 2 статьи 52.2 Устава муниципального образования «Северодвинск»;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статьи 19 Положения о Контрольно-счетной палате муниципального образования «Северодвинск», утвержденного решением Совета депутатов Северодвинска от 28.11.2013 №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287613"/>
            <a:ext cx="11247120" cy="10283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исполнению полномочий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Контрольно-счетной палаты муниципального образования «Северодвинск»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52257" y="1713138"/>
            <a:ext cx="4287916" cy="129639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Федерации от 31.07.1998 №145-ФЗ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52258" y="4807017"/>
            <a:ext cx="4287914" cy="153164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07.02.2011 № 6-ФЗ «Об общих принципах организации и деятельности контрольно-счетных органов субъектов Российской Федерации и муниципальных образований»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960093" y="2096387"/>
            <a:ext cx="4135077" cy="138488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«Северодвинск»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960093" y="3980223"/>
            <a:ext cx="4214977" cy="1653587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Контрольно-счетной палате муниципального образования «Северодвинск», утвержденное решением Совета депутатов Северодвинска от 28.11.2013 № 34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852257" y="3255766"/>
            <a:ext cx="4287915" cy="1305017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6.10.2003 № 131-ФЗ «Об общих принципах организации местного самоуправления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7594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0070" y="47265"/>
            <a:ext cx="11315700" cy="68835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Контрольно-счетной палаты муниципального образования «северодвинск»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038" y="735615"/>
            <a:ext cx="1184847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исполнением бюджета муниципального образования «Северодвинск» (местного бюджета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местного бюджета;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годового отчета об исполнении местного бюджета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осуществление контроля за законностью, результативностью (эффективностью и экономностью) использования средств местного бюджета, а также средств, получаемых бюджетом из иных источников, предусмотренных законодательством Российской Федерации;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установленного порядка управления и распоряжения имуществом, находящимся в собственности муниципального образования «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Северодвинск»;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финансово-экономическая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проектов муниципальных правовых актов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части,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касающейся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расходных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муниципального образования «Северодвинск», а также муниципальных программ;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ходе исполнения бюджета муниципального образования «Северодвинск», о результатах проведенных контрольных и экспертно-аналитических мероприятий и представление такой информации в Совет депутатов Северодвинска и Главе муниципального образования «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Северодвинск»;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полномочий в мероприятиях, направленных на противодействие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490" y="101764"/>
            <a:ext cx="11544300" cy="122101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контрольно-счетной палаты муниципального образования «северодвинск»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5014" y="1566908"/>
            <a:ext cx="2929629" cy="1127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5635" y="3826276"/>
            <a:ext cx="3031725" cy="1358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6989" y="3812957"/>
            <a:ext cx="3338004" cy="1358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инспектор – 1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– 2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- 1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012707" y="2760955"/>
            <a:ext cx="1216241" cy="88776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537141" y="2760955"/>
            <a:ext cx="829619" cy="88776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007005" y="4465466"/>
            <a:ext cx="2317073" cy="2663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90309" y="5742007"/>
            <a:ext cx="11399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в количестве 6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приложением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к решению Совета депутатов Северодвинска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Контрольно-счетной палате муниципального образования «Северодвинск» от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28.11.2013 №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0954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68" y="92886"/>
            <a:ext cx="11097087" cy="6439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Плана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Контрольно-счетной палаты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«Северодвинск»</a:t>
            </a:r>
            <a:b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948690"/>
            <a:ext cx="1161790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Контрольно-счетная палата осуществляет свою деятельность на основе планов, которые разрабатываются ею самостоятельно. План деятельности Контрольно-счетной палаты включает перечень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-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контрольных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экспертно-аналитических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организационных мероприятий.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 startAt="2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 Контрольно-счетной палаты утверждается председателем Контрольно-счетной палаты на год в срок до 30 декабря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года, предшествующего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планируемому.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 startAt="3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Планирование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 Контрольно-счетной палаты осуществляется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учетом результатов контрольных и экспертно-аналитических мероприятий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основании поручений Совета депутатов Северодвинска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предложений и запросов Главы муниципального образования «Северодвинск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»;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предложений Прокуратуры города Северодвинска о проведении совместных контрольных мероприятий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соответствии с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«Соглашением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 Прокуратурой города Северодвинска и Контрольно-счетной палатой муниципального образования «Северодвинск».</a:t>
            </a:r>
          </a:p>
          <a:p>
            <a:pPr marL="457200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151" y="422031"/>
            <a:ext cx="1183092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AutoNum type="arabicPeriod" startAt="4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Поручения Совета депутатов Северодвинска, предложения и запросы Главы муниципального образования «Северодвинск»,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предложения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Прокуратуры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города Северодвинска о проведении контрольных и экспертно-аналитических мероприятий направляются 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Контрольно-счетную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палату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15 декабря года, предшествующего планируемому.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Поручения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Совета депутатов Северодвинска, предложения и запросы Главы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муниципального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образования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«Северодвинск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предложения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Прокуратуры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города Северодвинска,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рассматриваются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председателем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Контрольно-счетной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палаты в 10-дневный срок со дня поступления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включаются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AutoNum type="arabicPeriod" startAt="5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 деятельности Контрольно-счетной палаты направляется в течение 5 дней со дня его утверждения в Совет депутатов Северодвинска,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Главе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муниципального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 «Северодвинск», Прокуратуру города Северодвинска, а также размещается на официальном сайте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Контрольно-счетной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палаты в информационно-телекоммуникационной сети Интернет.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1" y="4501662"/>
            <a:ext cx="118309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Контрольно-счетной палаты муниципального образования «Северодвинск»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2017 год утвержден приказом председателя от 22.12.2016 № 39-п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25653"/>
              </p:ext>
            </p:extLst>
          </p:nvPr>
        </p:nvGraphicFramePr>
        <p:xfrm>
          <a:off x="413658" y="1198484"/>
          <a:ext cx="11393644" cy="5805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3644"/>
              </a:tblGrid>
              <a:tr h="52145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Экспертно-аналитическая деятельность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7" marR="3668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9333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проверка годового отчета об исполнении местного бюджета за 2016 год и экспертиза проекта решения Совета депутатов Северодвинска «Об исполнении местного бюджета за 2016 год», в том числе: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экспертного заключения на годовой отчет об исполнении местного бюджета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7" marR="366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8076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 проекта решения «О местном бюджете на 2018 год и на плановый период 2019 и 2020 годов»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7" marR="366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5677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Финансово-экономическая экспертиза проектов муниципальных правовых актов в части, касающейся расходных обязательств муниципального образования «Северодвинск», а также проектов муниципальных программ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7" marR="366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9500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представление информации о результатах проведенных контрольных и экспертно-аналитических мероприятий Мэру Северодвинска и в Совет депутатов Северодвинска, ответы на запросы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7" marR="366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9166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за соблюдением установленного порядка управления и распоряжения имуществом, находящимся в собственности муниципального образования «Северодвинск», в том числе охраняемыми результатами интеллектуальной деятельности и средствами индивидуализации, принадлежащими муниципальному образованию «Северодвинск»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7" marR="366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2995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исполнения муниципальных программ за 2016 год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7" marR="3668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9293" y="512957"/>
            <a:ext cx="1124800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РАБОТЫ КОНТРОЛЬНО-СЧЕТНОЙ ПАЛАТЫ МУНИЦИПАЛЬНОГО ОБРАЗОВАНИЯ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«СЕВЕРОДВИНСК» НА 201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65780"/>
              </p:ext>
            </p:extLst>
          </p:nvPr>
        </p:nvGraphicFramePr>
        <p:xfrm>
          <a:off x="690084" y="693856"/>
          <a:ext cx="11151396" cy="6066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477"/>
                <a:gridCol w="10782919"/>
              </a:tblGrid>
              <a:tr h="1915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91" marR="278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проверка годового отчета об исполнении местного бюджета за 2016 год, в том числе: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достоверности, полноты и соответствия нормативным требованиям составления и представления бюджетной отчетности главных администраторов бюджетных средств за 2016 год: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 камеральных проверок;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выездная проверка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культуры и общественных связей Администрации Северодвинска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91" marR="278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3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91" marR="278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эффективности использования жилищными муниципальными унитарными предприятиями недвижимого имущества, находящегося в хозяйственном ведении муниципального унитарного предприятия «Жилищно-коммунальная контора»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Северодвинска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91" marR="278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766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91" marR="278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соблюдения условий, целей и порядка предоставления из местного бюджета субсидий Северодвинскому муниципальному унитарному предприятию жилищно-коммунального хозяйства «ГОРВИК» на возмещение затрат, связанных с выполнением работ по техническому обслуживанию и текущему ремонту объектов ливневой канализации, находящихся на территории города Северодвинска и фактическое использование полученных субсидий на цели их предоставления за 2016 год и текущий период 2017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91" marR="27891" marT="0" marB="0">
                    <a:noFill/>
                  </a:tcPr>
                </a:tc>
              </a:tr>
              <a:tr h="1103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91" marR="2789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выделения и использования субсидий на финансовое обеспечение муниципального задания на оказание муниципальных услуг (выполнение работ) и субсидий на иные цели муниципальному автономному учреждению «Молодежный центр» за 2016 год и текущий период 2017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891" marR="27891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6825" y="190876"/>
            <a:ext cx="9994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Контрольная деятельность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1422</TotalTime>
  <Words>1557</Words>
  <Application>Microsoft Office PowerPoint</Application>
  <PresentationFormat>Широкоэкранный</PresentationFormat>
  <Paragraphs>245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Нормативные документы  по представлению отчета о деятельности  Контрольно-счетной палаты муниципального образования «Северодвинск» </vt:lpstr>
      <vt:lpstr>Нормативные документы  по организации деятельности и исполнению полномочий  Контрольно-счетной палаты муниципального образования «Северодвинск»</vt:lpstr>
      <vt:lpstr>Полномочия  Контрольно-счетной палаты муниципального образования «северодвинск»</vt:lpstr>
      <vt:lpstr>Структура  контрольно-счетной палаты муниципального образования «северодвинск»</vt:lpstr>
      <vt:lpstr> Формирование Плана работы Контрольно-счетной палаты муниципального образования «Северодвинск»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Контрольно-счётная палата  муниципального образования «Северодвинск»</dc:title>
  <dc:creator>Лахтикова Ирина Анатольевна</dc:creator>
  <cp:lastModifiedBy>Лахтикова Ирина Анатольевна</cp:lastModifiedBy>
  <cp:revision>80</cp:revision>
  <cp:lastPrinted>2018-03-13T06:13:06Z</cp:lastPrinted>
  <dcterms:created xsi:type="dcterms:W3CDTF">2018-03-12T08:14:42Z</dcterms:created>
  <dcterms:modified xsi:type="dcterms:W3CDTF">2018-03-26T07:45:42Z</dcterms:modified>
</cp:coreProperties>
</file>